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343" r:id="rId2"/>
    <p:sldId id="334" r:id="rId3"/>
    <p:sldId id="335" r:id="rId4"/>
    <p:sldId id="336" r:id="rId5"/>
    <p:sldId id="345" r:id="rId6"/>
    <p:sldId id="346" r:id="rId7"/>
    <p:sldId id="347" r:id="rId8"/>
    <p:sldId id="338" r:id="rId9"/>
    <p:sldId id="339" r:id="rId10"/>
    <p:sldId id="340" r:id="rId11"/>
    <p:sldId id="341" r:id="rId12"/>
    <p:sldId id="342" r:id="rId13"/>
    <p:sldId id="344" r:id="rId14"/>
    <p:sldId id="296" r:id="rId15"/>
    <p:sldId id="305" r:id="rId16"/>
    <p:sldId id="297" r:id="rId17"/>
    <p:sldId id="331" r:id="rId18"/>
    <p:sldId id="302" r:id="rId19"/>
    <p:sldId id="326" r:id="rId20"/>
    <p:sldId id="260" r:id="rId21"/>
    <p:sldId id="304" r:id="rId22"/>
    <p:sldId id="309" r:id="rId23"/>
    <p:sldId id="327" r:id="rId24"/>
    <p:sldId id="312" r:id="rId25"/>
    <p:sldId id="322" r:id="rId26"/>
    <p:sldId id="316" r:id="rId27"/>
    <p:sldId id="317" r:id="rId28"/>
    <p:sldId id="313" r:id="rId29"/>
    <p:sldId id="314" r:id="rId30"/>
    <p:sldId id="315" r:id="rId31"/>
    <p:sldId id="333" r:id="rId32"/>
    <p:sldId id="320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ora" pitchFamily="2" charset="0"/>
      <p:regular r:id="rId39"/>
      <p:bold r:id="rId40"/>
      <p:italic r:id="rId41"/>
      <p:boldItalic r:id="rId42"/>
    </p:embeddedFont>
    <p:embeddedFont>
      <p:font typeface="Quattrocento Sans" panose="020B0502050000020003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Final presentation" id="{6B36B683-06C9-4C3F-BE0A-4B28488FEBFA}">
          <p14:sldIdLst>
            <p14:sldId id="343"/>
            <p14:sldId id="334"/>
            <p14:sldId id="335"/>
            <p14:sldId id="336"/>
            <p14:sldId id="345"/>
            <p14:sldId id="346"/>
            <p14:sldId id="347"/>
            <p14:sldId id="338"/>
            <p14:sldId id="339"/>
            <p14:sldId id="340"/>
            <p14:sldId id="341"/>
            <p14:sldId id="342"/>
            <p14:sldId id="344"/>
          </p14:sldIdLst>
        </p14:section>
        <p14:section name="Project proposal" id="{C0241B43-6C3C-477C-A035-E3E65CE0CC3E}">
          <p14:sldIdLst/>
        </p14:section>
        <p14:section name="Aleksandra" id="{81038835-1AA7-41C3-B606-7954D8FB6234}">
          <p14:sldIdLst>
            <p14:sldId id="296"/>
            <p14:sldId id="305"/>
            <p14:sldId id="297"/>
            <p14:sldId id="331"/>
          </p14:sldIdLst>
        </p14:section>
        <p14:section name="Nina" id="{57C417D5-CE15-4434-B6FC-BA8137CE1148}">
          <p14:sldIdLst>
            <p14:sldId id="302"/>
            <p14:sldId id="326"/>
            <p14:sldId id="260"/>
            <p14:sldId id="304"/>
            <p14:sldId id="309"/>
            <p14:sldId id="327"/>
          </p14:sldIdLst>
        </p14:section>
        <p14:section name="Amena Mariam" id="{C1C8FFEC-4CA3-4B0B-8017-F302248724BD}">
          <p14:sldIdLst>
            <p14:sldId id="312"/>
            <p14:sldId id="322"/>
            <p14:sldId id="316"/>
            <p14:sldId id="317"/>
            <p14:sldId id="313"/>
            <p14:sldId id="314"/>
            <p14:sldId id="315"/>
            <p14:sldId id="33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CB6"/>
    <a:srgbClr val="D9C4EC"/>
    <a:srgbClr val="E6D1F2"/>
    <a:srgbClr val="09C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FA0509-400B-4A13-A6DD-DC8C45F6A963}" v="3" dt="2022-07-16T10:53:02.723"/>
  </p1510:revLst>
</p1510:revInfo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178" autoAdjust="0"/>
  </p:normalViewPr>
  <p:slideViewPr>
    <p:cSldViewPr snapToGrid="0">
      <p:cViewPr varScale="1">
        <p:scale>
          <a:sx n="52" d="100"/>
          <a:sy n="52" d="100"/>
        </p:scale>
        <p:origin x="1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a Droste" userId="1edfd732-d7c9-46f5-9b88-169112d0488b" providerId="ADAL" clId="{B45DC99F-9FD0-4D66-8D99-376E12BCF9EA}"/>
    <pc:docChg chg="undo custSel addSld delSld modSld addSection modSection">
      <pc:chgData name="Nina Droste" userId="1edfd732-d7c9-46f5-9b88-169112d0488b" providerId="ADAL" clId="{B45DC99F-9FD0-4D66-8D99-376E12BCF9EA}" dt="2022-07-13T12:29:19.229" v="39" actId="729"/>
      <pc:docMkLst>
        <pc:docMk/>
      </pc:docMkLst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0" sldId="260"/>
        </pc:sldMkLst>
      </pc:sldChg>
      <pc:sldChg chg="modSp 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953757141" sldId="296"/>
        </pc:sldMkLst>
        <pc:spChg chg="mod">
          <ac:chgData name="Nina Droste" userId="1edfd732-d7c9-46f5-9b88-169112d0488b" providerId="ADAL" clId="{B45DC99F-9FD0-4D66-8D99-376E12BCF9EA}" dt="2022-07-13T12:26:02.988" v="25" actId="20577"/>
          <ac:spMkLst>
            <pc:docMk/>
            <pc:sldMk cId="1953757141" sldId="296"/>
            <ac:spMk id="2" creationId="{A3096E63-8829-5AC5-490C-9AFF2CB17A6C}"/>
          </ac:spMkLst>
        </pc:spChg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676416394" sldId="297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3731420000" sldId="302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293426587" sldId="304"/>
        </pc:sldMkLst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731064945" sldId="305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816490007" sldId="309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04774002" sldId="312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4073534381" sldId="313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856547729" sldId="314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344235837" sldId="315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3228161057" sldId="316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887655893" sldId="317"/>
        </pc:sldMkLst>
      </pc:sldChg>
      <pc:sldChg chg="add del mod modShow">
        <pc:chgData name="Nina Droste" userId="1edfd732-d7c9-46f5-9b88-169112d0488b" providerId="ADAL" clId="{B45DC99F-9FD0-4D66-8D99-376E12BCF9EA}" dt="2022-07-13T12:29:19.229" v="39" actId="729"/>
        <pc:sldMkLst>
          <pc:docMk/>
          <pc:sldMk cId="1502924482" sldId="320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1244343416" sldId="322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509734218" sldId="326"/>
        </pc:sldMkLst>
      </pc:sldChg>
      <pc:sldChg chg="mod modShow">
        <pc:chgData name="Nina Droste" userId="1edfd732-d7c9-46f5-9b88-169112d0488b" providerId="ADAL" clId="{B45DC99F-9FD0-4D66-8D99-376E12BCF9EA}" dt="2022-07-13T12:28:56.224" v="34" actId="729"/>
        <pc:sldMkLst>
          <pc:docMk/>
          <pc:sldMk cId="2250915153" sldId="327"/>
        </pc:sldMkLst>
      </pc:sldChg>
      <pc:sldChg chg="mod modShow">
        <pc:chgData name="Nina Droste" userId="1edfd732-d7c9-46f5-9b88-169112d0488b" providerId="ADAL" clId="{B45DC99F-9FD0-4D66-8D99-376E12BCF9EA}" dt="2022-07-13T12:28:49.315" v="33" actId="729"/>
        <pc:sldMkLst>
          <pc:docMk/>
          <pc:sldMk cId="1102827690" sldId="331"/>
        </pc:sldMkLst>
      </pc:sldChg>
      <pc:sldChg chg="mod modShow">
        <pc:chgData name="Nina Droste" userId="1edfd732-d7c9-46f5-9b88-169112d0488b" providerId="ADAL" clId="{B45DC99F-9FD0-4D66-8D99-376E12BCF9EA}" dt="2022-07-13T12:29:03.666" v="35" actId="729"/>
        <pc:sldMkLst>
          <pc:docMk/>
          <pc:sldMk cId="927930613" sldId="333"/>
        </pc:sldMkLst>
      </pc:sldChg>
      <pc:sldChg chg="add">
        <pc:chgData name="Nina Droste" userId="1edfd732-d7c9-46f5-9b88-169112d0488b" providerId="ADAL" clId="{B45DC99F-9FD0-4D66-8D99-376E12BCF9EA}" dt="2022-07-13T12:27:00.511" v="30"/>
        <pc:sldMkLst>
          <pc:docMk/>
          <pc:sldMk cId="4028750367" sldId="334"/>
        </pc:sldMkLst>
      </pc:sldChg>
      <pc:sldChg chg="add">
        <pc:chgData name="Nina Droste" userId="1edfd732-d7c9-46f5-9b88-169112d0488b" providerId="ADAL" clId="{B45DC99F-9FD0-4D66-8D99-376E12BCF9EA}" dt="2022-07-13T12:27:00.511" v="30"/>
        <pc:sldMkLst>
          <pc:docMk/>
          <pc:sldMk cId="2200210887" sldId="335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458279318" sldId="336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4072285114" sldId="337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3813889" sldId="338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856464328" sldId="339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3928308700" sldId="340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280674186" sldId="341"/>
        </pc:sldMkLst>
      </pc:sldChg>
      <pc:sldChg chg="add">
        <pc:chgData name="Nina Droste" userId="1edfd732-d7c9-46f5-9b88-169112d0488b" providerId="ADAL" clId="{B45DC99F-9FD0-4D66-8D99-376E12BCF9EA}" dt="2022-07-13T12:27:25.014" v="31"/>
        <pc:sldMkLst>
          <pc:docMk/>
          <pc:sldMk cId="2195826500" sldId="342"/>
        </pc:sldMkLst>
      </pc:sldChg>
      <pc:sldChg chg="add">
        <pc:chgData name="Nina Droste" userId="1edfd732-d7c9-46f5-9b88-169112d0488b" providerId="ADAL" clId="{B45DC99F-9FD0-4D66-8D99-376E12BCF9EA}" dt="2022-07-13T12:27:56.720" v="32"/>
        <pc:sldMkLst>
          <pc:docMk/>
          <pc:sldMk cId="3980026980" sldId="343"/>
        </pc:sldMkLst>
      </pc:sldChg>
      <pc:sldChg chg="add">
        <pc:chgData name="Nina Droste" userId="1edfd732-d7c9-46f5-9b88-169112d0488b" providerId="ADAL" clId="{B45DC99F-9FD0-4D66-8D99-376E12BCF9EA}" dt="2022-07-13T12:29:15.467" v="38"/>
        <pc:sldMkLst>
          <pc:docMk/>
          <pc:sldMk cId="777635218" sldId="344"/>
        </pc:sldMkLst>
      </pc:sldChg>
    </pc:docChg>
  </pc:docChgLst>
  <pc:docChgLst>
    <pc:chgData name="Nina Droste" userId="1edfd732-d7c9-46f5-9b88-169112d0488b" providerId="ADAL" clId="{03A8CCD6-5576-4C00-B2E1-78B40E3BC22B}"/>
    <pc:docChg chg="custSel modSld">
      <pc:chgData name="Nina Droste" userId="1edfd732-d7c9-46f5-9b88-169112d0488b" providerId="ADAL" clId="{03A8CCD6-5576-4C00-B2E1-78B40E3BC22B}" dt="2022-07-06T10:17:22.280" v="986" actId="20577"/>
      <pc:docMkLst>
        <pc:docMk/>
      </pc:docMkLst>
      <pc:sldChg chg="modNotesTx">
        <pc:chgData name="Nina Droste" userId="1edfd732-d7c9-46f5-9b88-169112d0488b" providerId="ADAL" clId="{03A8CCD6-5576-4C00-B2E1-78B40E3BC22B}" dt="2022-07-04T11:18:11.169" v="462" actId="20577"/>
        <pc:sldMkLst>
          <pc:docMk/>
          <pc:sldMk cId="0" sldId="260"/>
        </pc:sldMkLst>
      </pc:sldChg>
      <pc:sldChg chg="modNotesTx">
        <pc:chgData name="Nina Droste" userId="1edfd732-d7c9-46f5-9b88-169112d0488b" providerId="ADAL" clId="{03A8CCD6-5576-4C00-B2E1-78B40E3BC22B}" dt="2022-07-06T10:17:22.280" v="986" actId="20577"/>
        <pc:sldMkLst>
          <pc:docMk/>
          <pc:sldMk cId="293426587" sldId="304"/>
        </pc:sldMkLst>
      </pc:sldChg>
    </pc:docChg>
  </pc:docChgLst>
  <pc:docChgLst>
    <pc:chgData name="Amena Elmaadawy" userId="dba3ec50-e2ef-499b-91aa-d829b90d85c5" providerId="ADAL" clId="{55FA0509-400B-4A13-A6DD-DC8C45F6A963}"/>
    <pc:docChg chg="custSel addSld delSld modSld modSection">
      <pc:chgData name="Amena Elmaadawy" userId="dba3ec50-e2ef-499b-91aa-d829b90d85c5" providerId="ADAL" clId="{55FA0509-400B-4A13-A6DD-DC8C45F6A963}" dt="2022-07-16T10:58:30.954" v="65" actId="14100"/>
      <pc:docMkLst>
        <pc:docMk/>
      </pc:docMkLst>
      <pc:sldChg chg="addSp delSp modSp mod">
        <pc:chgData name="Amena Elmaadawy" userId="dba3ec50-e2ef-499b-91aa-d829b90d85c5" providerId="ADAL" clId="{55FA0509-400B-4A13-A6DD-DC8C45F6A963}" dt="2022-07-16T10:53:23.924" v="25" actId="1076"/>
        <pc:sldMkLst>
          <pc:docMk/>
          <pc:sldMk cId="458279318" sldId="336"/>
        </pc:sldMkLst>
        <pc:picChg chg="del">
          <ac:chgData name="Amena Elmaadawy" userId="dba3ec50-e2ef-499b-91aa-d829b90d85c5" providerId="ADAL" clId="{55FA0509-400B-4A13-A6DD-DC8C45F6A963}" dt="2022-07-16T10:47:02.814" v="0" actId="478"/>
          <ac:picMkLst>
            <pc:docMk/>
            <pc:sldMk cId="458279318" sldId="336"/>
            <ac:picMk id="6" creationId="{0441908A-2316-7838-472C-25270DE668E4}"/>
          </ac:picMkLst>
        </pc:picChg>
        <pc:picChg chg="add mod">
          <ac:chgData name="Amena Elmaadawy" userId="dba3ec50-e2ef-499b-91aa-d829b90d85c5" providerId="ADAL" clId="{55FA0509-400B-4A13-A6DD-DC8C45F6A963}" dt="2022-07-16T10:53:19.944" v="24" actId="1076"/>
          <ac:picMkLst>
            <pc:docMk/>
            <pc:sldMk cId="458279318" sldId="336"/>
            <ac:picMk id="7" creationId="{28705A4C-1716-9009-3BAA-10D53878F6BD}"/>
          </ac:picMkLst>
        </pc:picChg>
        <pc:picChg chg="add mod">
          <ac:chgData name="Amena Elmaadawy" userId="dba3ec50-e2ef-499b-91aa-d829b90d85c5" providerId="ADAL" clId="{55FA0509-400B-4A13-A6DD-DC8C45F6A963}" dt="2022-07-16T10:53:23.924" v="25" actId="1076"/>
          <ac:picMkLst>
            <pc:docMk/>
            <pc:sldMk cId="458279318" sldId="336"/>
            <ac:picMk id="10" creationId="{378A0D0F-A5B8-8820-3EDD-F855D74B6FC2}"/>
          </ac:picMkLst>
        </pc:picChg>
        <pc:picChg chg="add mod">
          <ac:chgData name="Amena Elmaadawy" userId="dba3ec50-e2ef-499b-91aa-d829b90d85c5" providerId="ADAL" clId="{55FA0509-400B-4A13-A6DD-DC8C45F6A963}" dt="2022-07-16T10:53:13.021" v="22" actId="1076"/>
          <ac:picMkLst>
            <pc:docMk/>
            <pc:sldMk cId="458279318" sldId="336"/>
            <ac:picMk id="12" creationId="{6E8144AE-D7AD-9504-8E5D-D03DC535CD30}"/>
          </ac:picMkLst>
        </pc:picChg>
      </pc:sldChg>
      <pc:sldChg chg="delSp del mod">
        <pc:chgData name="Amena Elmaadawy" userId="dba3ec50-e2ef-499b-91aa-d829b90d85c5" providerId="ADAL" clId="{55FA0509-400B-4A13-A6DD-DC8C45F6A963}" dt="2022-07-16T10:53:59.814" v="26" actId="47"/>
        <pc:sldMkLst>
          <pc:docMk/>
          <pc:sldMk cId="4072285114" sldId="337"/>
        </pc:sldMkLst>
        <pc:picChg chg="del">
          <ac:chgData name="Amena Elmaadawy" userId="dba3ec50-e2ef-499b-91aa-d829b90d85c5" providerId="ADAL" clId="{55FA0509-400B-4A13-A6DD-DC8C45F6A963}" dt="2022-07-16T10:50:37.737" v="1" actId="478"/>
          <ac:picMkLst>
            <pc:docMk/>
            <pc:sldMk cId="4072285114" sldId="337"/>
            <ac:picMk id="6" creationId="{0203A586-8CA0-345F-33AA-8E731893016A}"/>
          </ac:picMkLst>
        </pc:picChg>
        <pc:picChg chg="del">
          <ac:chgData name="Amena Elmaadawy" userId="dba3ec50-e2ef-499b-91aa-d829b90d85c5" providerId="ADAL" clId="{55FA0509-400B-4A13-A6DD-DC8C45F6A963}" dt="2022-07-16T10:50:39.440" v="2" actId="478"/>
          <ac:picMkLst>
            <pc:docMk/>
            <pc:sldMk cId="4072285114" sldId="337"/>
            <ac:picMk id="8" creationId="{A01AD92F-AEBA-1ACB-F843-B1B25795EAA1}"/>
          </ac:picMkLst>
        </pc:picChg>
        <pc:picChg chg="del">
          <ac:chgData name="Amena Elmaadawy" userId="dba3ec50-e2ef-499b-91aa-d829b90d85c5" providerId="ADAL" clId="{55FA0509-400B-4A13-A6DD-DC8C45F6A963}" dt="2022-07-16T10:50:40.624" v="3" actId="478"/>
          <ac:picMkLst>
            <pc:docMk/>
            <pc:sldMk cId="4072285114" sldId="337"/>
            <ac:picMk id="10" creationId="{89E5815C-E590-39A9-0D2D-A5DAC3650B7F}"/>
          </ac:picMkLst>
        </pc:picChg>
      </pc:sldChg>
      <pc:sldChg chg="modSp new mod">
        <pc:chgData name="Amena Elmaadawy" userId="dba3ec50-e2ef-499b-91aa-d829b90d85c5" providerId="ADAL" clId="{55FA0509-400B-4A13-A6DD-DC8C45F6A963}" dt="2022-07-16T10:58:30.954" v="65" actId="14100"/>
        <pc:sldMkLst>
          <pc:docMk/>
          <pc:sldMk cId="314250479" sldId="345"/>
        </pc:sldMkLst>
        <pc:spChg chg="mod">
          <ac:chgData name="Amena Elmaadawy" userId="dba3ec50-e2ef-499b-91aa-d829b90d85c5" providerId="ADAL" clId="{55FA0509-400B-4A13-A6DD-DC8C45F6A963}" dt="2022-07-16T10:58:30.954" v="65" actId="14100"/>
          <ac:spMkLst>
            <pc:docMk/>
            <pc:sldMk cId="314250479" sldId="345"/>
            <ac:spMk id="4" creationId="{6C396363-5B89-BD18-5D98-F6F3C3303662}"/>
          </ac:spMkLst>
        </pc:spChg>
      </pc:sldChg>
      <pc:sldChg chg="new">
        <pc:chgData name="Amena Elmaadawy" userId="dba3ec50-e2ef-499b-91aa-d829b90d85c5" providerId="ADAL" clId="{55FA0509-400B-4A13-A6DD-DC8C45F6A963}" dt="2022-07-16T10:54:32.448" v="28" actId="680"/>
        <pc:sldMkLst>
          <pc:docMk/>
          <pc:sldMk cId="2100600765" sldId="346"/>
        </pc:sldMkLst>
      </pc:sldChg>
      <pc:sldChg chg="new">
        <pc:chgData name="Amena Elmaadawy" userId="dba3ec50-e2ef-499b-91aa-d829b90d85c5" providerId="ADAL" clId="{55FA0509-400B-4A13-A6DD-DC8C45F6A963}" dt="2022-07-16T10:54:33.428" v="29" actId="680"/>
        <pc:sldMkLst>
          <pc:docMk/>
          <pc:sldMk cId="985493080" sldId="34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9:28:16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2:40:40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3:48:35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54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83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831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0765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17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724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274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bovine. More time and </a:t>
            </a:r>
            <a:r>
              <a:rPr lang="de-DE" dirty="0" err="1"/>
              <a:t>resou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668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913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70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34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767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6517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748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923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646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82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bovine. More time and </a:t>
            </a:r>
            <a:r>
              <a:rPr lang="de-DE" dirty="0" err="1"/>
              <a:t>resou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79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704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0909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5089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875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4811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73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153144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20407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292056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1_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51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D9C4EC"/>
              </a:buClr>
              <a:buSzPts val="2400"/>
              <a:buFont typeface="Arial" panose="020B0604020202020204" pitchFamily="34" charset="0"/>
              <a:buChar char="•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76455" y="372222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raphic 2" descr="Lights On outline">
            <a:extLst>
              <a:ext uri="{FF2B5EF4-FFF2-40B4-BE49-F238E27FC236}">
                <a16:creationId xmlns:a16="http://schemas.microsoft.com/office/drawing/2014/main" id="{2513BB4B-836B-E694-1DCE-E7B62BFA6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5267" y="3459699"/>
            <a:ext cx="419050" cy="41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46116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245978" y="258207"/>
            <a:ext cx="405900" cy="4059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DECB6"/>
              </a:buClr>
              <a:buSzPts val="2400"/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>
            <a:cxnSpLocks/>
          </p:cNvCxnSpPr>
          <p:nvPr/>
        </p:nvCxnSpPr>
        <p:spPr>
          <a:xfrm>
            <a:off x="1219200" y="461165"/>
            <a:ext cx="792485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2B56CCD-AF20-BDB6-29B4-FFCF0FD693D6}"/>
              </a:ext>
            </a:extLst>
          </p:cNvPr>
          <p:cNvSpPr/>
          <p:nvPr userDrawn="1"/>
        </p:nvSpPr>
        <p:spPr>
          <a:xfrm>
            <a:off x="0" y="4815268"/>
            <a:ext cx="9144000" cy="316824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8031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61051" y="225552"/>
            <a:ext cx="3907030" cy="44500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4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50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customXml" Target="../ink/ink1.xml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customXml" Target="../ink/ink3.xml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Final </a:t>
            </a:r>
            <a:r>
              <a:rPr lang="de-DE" b="1" dirty="0" err="1">
                <a:latin typeface="Quattrocento Sans" panose="020B0502050000020003" pitchFamily="34" charset="0"/>
              </a:rPr>
              <a:t>project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presentation</a:t>
            </a:r>
            <a:endParaRPr lang="de-DE" b="1" dirty="0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Group 4: </a:t>
            </a:r>
            <a:r>
              <a:rPr lang="de-DE" dirty="0" err="1">
                <a:latin typeface="Quattrocento Sans" panose="020B0502050000020003" pitchFamily="34" charset="0"/>
              </a:rPr>
              <a:t>Amena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Elmaadawy</a:t>
            </a:r>
            <a:r>
              <a:rPr lang="de-DE" dirty="0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Supervisors: </a:t>
            </a:r>
            <a:r>
              <a:rPr lang="de-DE" dirty="0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26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90A98-4143-75AA-619F-1B89AB14D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4B086-8FC5-1CBE-E64A-8020649C9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4CD0-E9EA-C3CA-9B9E-D7191EA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43" y="641684"/>
            <a:ext cx="5959374" cy="4039162"/>
          </a:xfrm>
          <a:prstGeom prst="rect">
            <a:avLst/>
          </a:prstGeom>
        </p:spPr>
      </p:pic>
      <p:pic>
        <p:nvPicPr>
          <p:cNvPr id="8" name="Graphic 7" descr="Presentation with bar chart outline">
            <a:extLst>
              <a:ext uri="{FF2B5EF4-FFF2-40B4-BE49-F238E27FC236}">
                <a16:creationId xmlns:a16="http://schemas.microsoft.com/office/drawing/2014/main" id="{71EA34F5-5B17-C1FA-6FAE-E654A560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57DE6D-74C9-4119-3EC3-F38BCB2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5B3EF8-B978-E0A0-8F9B-F6401B029A36}"/>
              </a:ext>
            </a:extLst>
          </p:cNvPr>
          <p:cNvSpPr txBox="1">
            <a:spLocks/>
          </p:cNvSpPr>
          <p:nvPr/>
        </p:nvSpPr>
        <p:spPr>
          <a:xfrm>
            <a:off x="761051" y="225552"/>
            <a:ext cx="7051454" cy="43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meanSd</a:t>
            </a:r>
            <a:r>
              <a:rPr lang="de-DE"/>
              <a:t>-plot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BD81-9540-4648-AC8C-4554DA9BF16C}"/>
              </a:ext>
            </a:extLst>
          </p:cNvPr>
          <p:cNvSpPr/>
          <p:nvPr/>
        </p:nvSpPr>
        <p:spPr>
          <a:xfrm>
            <a:off x="3750950" y="4539344"/>
            <a:ext cx="1139457" cy="23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</a:rPr>
              <a:t>rank(</a:t>
            </a:r>
            <a:r>
              <a:rPr lang="de-DE" sz="1200" err="1">
                <a:solidFill>
                  <a:schemeClr val="tx1"/>
                </a:solidFill>
              </a:rPr>
              <a:t>mean</a:t>
            </a:r>
            <a:r>
              <a:rPr lang="de-DE" sz="1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B244E-0670-3F29-298C-F4D74A6056E4}"/>
              </a:ext>
            </a:extLst>
          </p:cNvPr>
          <p:cNvSpPr/>
          <p:nvPr/>
        </p:nvSpPr>
        <p:spPr>
          <a:xfrm rot="16200000">
            <a:off x="907812" y="2650674"/>
            <a:ext cx="1701772" cy="1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solidFill>
                  <a:schemeClr val="tx1"/>
                </a:solidFill>
              </a:rPr>
              <a:t>standard</a:t>
            </a:r>
            <a:r>
              <a:rPr lang="de-DE" sz="1200">
                <a:solidFill>
                  <a:schemeClr val="tx1"/>
                </a:solidFill>
              </a:rPr>
              <a:t> </a:t>
            </a:r>
            <a:r>
              <a:rPr lang="de-DE" sz="1200" err="1">
                <a:solidFill>
                  <a:schemeClr val="tx1"/>
                </a:solidFill>
              </a:rPr>
              <a:t>deviation</a:t>
            </a:r>
            <a:endParaRPr lang="de-D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0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D105C-D012-662B-9174-41ABFE061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5F3322-B266-A1C1-C305-129F013E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"/>
          <a:stretch/>
        </p:blipFill>
        <p:spPr>
          <a:xfrm>
            <a:off x="54923" y="995828"/>
            <a:ext cx="4572000" cy="3351014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9728025-5F12-1421-48A2-8A6F2DD5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" r="2964"/>
          <a:stretch/>
        </p:blipFill>
        <p:spPr>
          <a:xfrm>
            <a:off x="4568783" y="970346"/>
            <a:ext cx="4441371" cy="3401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6D798D-82DB-0596-E09B-736E22EFABC2}"/>
              </a:ext>
            </a:extLst>
          </p:cNvPr>
          <p:cNvSpPr/>
          <p:nvPr/>
        </p:nvSpPr>
        <p:spPr>
          <a:xfrm>
            <a:off x="55543" y="991777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b="1" err="1">
                <a:solidFill>
                  <a:schemeClr val="tx1"/>
                </a:solidFill>
              </a:rPr>
              <a:t>before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A2CC5-23C5-236B-9CBE-A42D2B4200A8}"/>
              </a:ext>
            </a:extLst>
          </p:cNvPr>
          <p:cNvSpPr/>
          <p:nvPr/>
        </p:nvSpPr>
        <p:spPr>
          <a:xfrm>
            <a:off x="4572001" y="995828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after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AD8FDFAB-A348-F6FD-C210-1D2AB0FC8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F66F65F-A38B-6285-4DD4-E2586738BAE6}"/>
              </a:ext>
            </a:extLst>
          </p:cNvPr>
          <p:cNvSpPr txBox="1">
            <a:spLocks/>
          </p:cNvSpPr>
          <p:nvPr/>
        </p:nvSpPr>
        <p:spPr>
          <a:xfrm>
            <a:off x="761050" y="233716"/>
            <a:ext cx="5158487" cy="416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Boxplot</a:t>
            </a:r>
          </a:p>
        </p:txBody>
      </p:sp>
    </p:spTree>
    <p:extLst>
      <p:ext uri="{BB962C8B-B14F-4D97-AF65-F5344CB8AC3E}">
        <p14:creationId xmlns:p14="http://schemas.microsoft.com/office/powerpoint/2010/main" val="28067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73F69-8857-2242-FA90-3916B945A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803029-D954-959A-B978-B279AD1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17388"/>
            <a:ext cx="5043756" cy="448216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Scatter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CA669E-6D65-1437-B89D-E70740A9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96" y="1156237"/>
            <a:ext cx="4509901" cy="3125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DFDE34-3397-CD98-2966-74FCECC6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" y="1198101"/>
            <a:ext cx="4297981" cy="3064961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B941DC50-4110-125E-ECDB-B12C7B399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2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Final </a:t>
            </a:r>
            <a:r>
              <a:rPr lang="de-DE" b="1" dirty="0" err="1">
                <a:latin typeface="Quattrocento Sans" panose="020B0502050000020003" pitchFamily="34" charset="0"/>
              </a:rPr>
              <a:t>project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presentation</a:t>
            </a:r>
            <a:endParaRPr lang="de-DE" b="1" dirty="0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Group 4: </a:t>
            </a:r>
            <a:r>
              <a:rPr lang="de-DE" dirty="0" err="1">
                <a:latin typeface="Quattrocento Sans" panose="020B0502050000020003" pitchFamily="34" charset="0"/>
              </a:rPr>
              <a:t>Amena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Elmaadawy</a:t>
            </a:r>
            <a:r>
              <a:rPr lang="de-DE" dirty="0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 dirty="0">
                <a:latin typeface="Quattrocento Sans" panose="020B0502050000020003" pitchFamily="34" charset="0"/>
              </a:rPr>
              <a:t>Supervisors: </a:t>
            </a:r>
            <a:r>
              <a:rPr lang="de-DE" dirty="0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7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9B61B-C1BE-9400-2920-6CAFB1D0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102481" cy="3422366"/>
          </a:xfrm>
        </p:spPr>
        <p:txBody>
          <a:bodyPr/>
          <a:lstStyle/>
          <a:p>
            <a:r>
              <a:rPr lang="en-US">
                <a:latin typeface="Quattrocento Sans"/>
              </a:rPr>
              <a:t>Global transcriptional profiles of mammalian PED</a:t>
            </a:r>
          </a:p>
          <a:p>
            <a:r>
              <a:rPr lang="en-US">
                <a:latin typeface="Quattrocento Sans"/>
              </a:rPr>
              <a:t>We use preimplantation mouse data</a:t>
            </a:r>
          </a:p>
          <a:p>
            <a:r>
              <a:rPr lang="en-US">
                <a:latin typeface="Quattrocento Sans"/>
              </a:rPr>
              <a:t>cDNA collected on Affymetrix Gene Chips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435E4-DF0B-9EA1-7119-892557F0F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7CEA55-5F8C-709C-AE89-16A31261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25552"/>
            <a:ext cx="6858000" cy="445008"/>
          </a:xfrm>
        </p:spPr>
        <p:txBody>
          <a:bodyPr/>
          <a:lstStyle/>
          <a:p>
            <a:r>
              <a:rPr lang="en-US"/>
              <a:t>Preimplantation embryo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8BF87-336A-7143-FBC5-07FFFFF6635D}"/>
              </a:ext>
            </a:extLst>
          </p:cNvPr>
          <p:cNvSpPr txBox="1"/>
          <p:nvPr/>
        </p:nvSpPr>
        <p:spPr>
          <a:xfrm>
            <a:off x="327660" y="4838776"/>
            <a:ext cx="35568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Xie </a:t>
            </a:r>
            <a:r>
              <a:rPr lang="de-DE" i="1">
                <a:latin typeface="Lora"/>
              </a:rPr>
              <a:t>et al. </a:t>
            </a:r>
            <a:r>
              <a:rPr lang="de-DE">
                <a:latin typeface="Lora"/>
              </a:rPr>
              <a:t>2010 ; </a:t>
            </a:r>
            <a:r>
              <a:rPr lang="de-DE" err="1">
                <a:latin typeface="Lora"/>
              </a:rPr>
              <a:t>Geisert</a:t>
            </a:r>
            <a:r>
              <a:rPr lang="de-DE">
                <a:latin typeface="Lora"/>
              </a:rPr>
              <a:t>, Spencer 2021</a:t>
            </a:r>
            <a:endParaRPr lang="de-DE">
              <a:latin typeface="Lora" pitchFamily="2" charset="0"/>
            </a:endParaRPr>
          </a:p>
        </p:txBody>
      </p:sp>
      <p:pic>
        <p:nvPicPr>
          <p:cNvPr id="6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CDCDC44F-0C14-9340-39EE-999B7777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9" y="2963404"/>
            <a:ext cx="7461737" cy="13488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D309AA9-0D70-1813-6EA7-25F842BCB5A7}"/>
              </a:ext>
            </a:extLst>
          </p:cNvPr>
          <p:cNvSpPr txBox="1"/>
          <p:nvPr/>
        </p:nvSpPr>
        <p:spPr>
          <a:xfrm>
            <a:off x="7171592" y="4255477"/>
            <a:ext cx="1197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latin typeface="Quattrocento Sans" panose="020B0502050000020003" pitchFamily="34" charset="0"/>
              </a:rPr>
              <a:t>Xie </a:t>
            </a:r>
            <a:r>
              <a:rPr lang="de-DE" sz="1200" i="1">
                <a:latin typeface="Quattrocento Sans" panose="020B0502050000020003" pitchFamily="34" charset="0"/>
              </a:rPr>
              <a:t>et al. </a:t>
            </a:r>
            <a:r>
              <a:rPr lang="de-DE" sz="1200">
                <a:latin typeface="Quattrocento Sans" panose="020B0502050000020003" pitchFamily="34" charset="0"/>
              </a:rPr>
              <a:t>2010</a:t>
            </a:r>
          </a:p>
        </p:txBody>
      </p:sp>
      <p:pic>
        <p:nvPicPr>
          <p:cNvPr id="9" name="Graphic 8" descr="Baby outline">
            <a:extLst>
              <a:ext uri="{FF2B5EF4-FFF2-40B4-BE49-F238E27FC236}">
                <a16:creationId xmlns:a16="http://schemas.microsoft.com/office/drawing/2014/main" id="{871722F8-E399-B5DD-E27A-DA8B38F6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320" y="291998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587C-61E3-D53C-9526-584AE4D8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85158"/>
            <a:ext cx="4229101" cy="564037"/>
          </a:xfrm>
        </p:spPr>
        <p:txBody>
          <a:bodyPr/>
          <a:lstStyle/>
          <a:p>
            <a:r>
              <a:rPr lang="de-DE" sz="2800" err="1"/>
              <a:t>Introduction</a:t>
            </a:r>
            <a:r>
              <a:rPr lang="de-DE" sz="2800"/>
              <a:t> </a:t>
            </a:r>
            <a:r>
              <a:rPr lang="de-DE" sz="2800" err="1"/>
              <a:t>to</a:t>
            </a:r>
            <a:r>
              <a:rPr lang="de-DE" sz="2800"/>
              <a:t> TRAs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2135-ACE6-F057-1056-58A302DE9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</p:spPr>
        <p:txBody>
          <a:bodyPr/>
          <a:lstStyle/>
          <a:p>
            <a:r>
              <a:rPr lang="en-US">
                <a:latin typeface="Quattrocento Sans"/>
              </a:rPr>
              <a:t>Tissue restricted antigens</a:t>
            </a:r>
          </a:p>
          <a:p>
            <a:r>
              <a:rPr lang="en-US">
                <a:latin typeface="Quattrocento Sans"/>
              </a:rPr>
              <a:t>Highly expressed by </a:t>
            </a:r>
            <a:r>
              <a:rPr lang="en-US" err="1">
                <a:latin typeface="Quattrocento Sans"/>
              </a:rPr>
              <a:t>mTECs</a:t>
            </a:r>
            <a:r>
              <a:rPr lang="en-US">
                <a:latin typeface="Quattrocento Sans"/>
              </a:rPr>
              <a:t> </a:t>
            </a:r>
          </a:p>
          <a:p>
            <a:r>
              <a:rPr lang="en-US">
                <a:latin typeface="Quattrocento Sans"/>
              </a:rPr>
              <a:t>Regulated by AIRE and Fezf2</a:t>
            </a:r>
            <a:endParaRPr lang="en-US"/>
          </a:p>
          <a:p>
            <a:r>
              <a:rPr lang="en-US">
                <a:latin typeface="Quattrocento Sans"/>
              </a:rPr>
              <a:t>establishment of central-self tolerance  (negative selection)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135D-2C3B-71C5-8315-7CF94FDE2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32402-5956-ED24-2591-D5E0545B8A5D}"/>
              </a:ext>
            </a:extLst>
          </p:cNvPr>
          <p:cNvSpPr txBox="1"/>
          <p:nvPr/>
        </p:nvSpPr>
        <p:spPr>
          <a:xfrm>
            <a:off x="280673" y="4835723"/>
            <a:ext cx="425148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Dinkelacker (2019); </a:t>
            </a:r>
            <a:r>
              <a:rPr lang="de-DE" err="1">
                <a:latin typeface="Lora"/>
              </a:rPr>
              <a:t>Takaba</a:t>
            </a:r>
            <a:r>
              <a:rPr lang="de-DE">
                <a:latin typeface="Lora"/>
              </a:rPr>
              <a:t> and </a:t>
            </a:r>
            <a:r>
              <a:rPr lang="de-DE" err="1">
                <a:latin typeface="Lora"/>
              </a:rPr>
              <a:t>Takanayagi</a:t>
            </a:r>
            <a:r>
              <a:rPr lang="de-DE">
                <a:latin typeface="Lora"/>
              </a:rPr>
              <a:t> (2017)</a:t>
            </a:r>
          </a:p>
          <a:p>
            <a:endParaRPr lang="de-DE">
              <a:latin typeface="Lora" pitchFamily="2" charset="0"/>
            </a:endParaRPr>
          </a:p>
        </p:txBody>
      </p:sp>
      <p:pic>
        <p:nvPicPr>
          <p:cNvPr id="8" name="Graphic 7" descr="Rat outline">
            <a:extLst>
              <a:ext uri="{FF2B5EF4-FFF2-40B4-BE49-F238E27FC236}">
                <a16:creationId xmlns:a16="http://schemas.microsoft.com/office/drawing/2014/main" id="{CCD6A671-080D-BE8B-293F-A13DF6FA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16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352D-5D9D-22C1-B957-EB11F396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Quattrocento Sans"/>
              </a:rPr>
              <a:t>TRA- Database by Dinkelacker 2007/2019 </a:t>
            </a:r>
          </a:p>
          <a:p>
            <a:r>
              <a:rPr lang="en-US">
                <a:latin typeface="Quattrocento Sans"/>
              </a:rPr>
              <a:t>Highly and specifically expressed in certain tissues</a:t>
            </a:r>
            <a:endParaRPr lang="en-US"/>
          </a:p>
          <a:p>
            <a:r>
              <a:rPr lang="en-US">
                <a:latin typeface="Quattrocento Sans"/>
              </a:rPr>
              <a:t>" tissue-restricted if it exceeds 5x the median gene expression in at least one and not more than five tissues out of all tissues in the dataset"</a:t>
            </a:r>
            <a:endParaRPr lang="en-US"/>
          </a:p>
          <a:p>
            <a:r>
              <a:rPr lang="en-US">
                <a:latin typeface="Quattrocento Sans"/>
              </a:rPr>
              <a:t>Tissue-specificity is important for development of the three germ layers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92245-5EB6-FEC5-2ACF-664470446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AA5EB-2583-95AE-88DB-33C32231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1"/>
            <a:ext cx="4298629" cy="564037"/>
          </a:xfrm>
        </p:spPr>
        <p:txBody>
          <a:bodyPr/>
          <a:lstStyle/>
          <a:p>
            <a:r>
              <a:rPr lang="de-DE"/>
              <a:t>TRAs in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</p:txBody>
      </p:sp>
      <p:pic>
        <p:nvPicPr>
          <p:cNvPr id="6" name="Graphic 7" descr="Rat outline">
            <a:extLst>
              <a:ext uri="{FF2B5EF4-FFF2-40B4-BE49-F238E27FC236}">
                <a16:creationId xmlns:a16="http://schemas.microsoft.com/office/drawing/2014/main" id="{320AFCE0-7EE6-C0C1-A7EA-9BAEC2D59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3874810-4493-B33C-BF6A-F0216852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9" y="1341664"/>
            <a:ext cx="8018582" cy="31215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158C0-0051-862E-46F1-2797FB4D8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648704"/>
            <a:ext cx="8511540" cy="3864560"/>
          </a:xfrm>
        </p:spPr>
        <p:txBody>
          <a:bodyPr/>
          <a:lstStyle/>
          <a:p>
            <a:r>
              <a:rPr lang="de-DE"/>
              <a:t>GSE18290; </a:t>
            </a:r>
            <a:r>
              <a:rPr lang="de-DE" i="1"/>
              <a:t>Xie et al. </a:t>
            </a:r>
            <a:r>
              <a:rPr lang="de-DE"/>
              <a:t>2010		</a:t>
            </a:r>
            <a:r>
              <a:rPr lang="de-DE" err="1"/>
              <a:t>Affymetrix</a:t>
            </a:r>
            <a:r>
              <a:rPr lang="de-DE"/>
              <a:t> MOE430A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ACD3A-21D2-6610-B7A2-5959F114B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E34549-72E9-AFAD-EEB9-4F6EADEE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9" y="264372"/>
            <a:ext cx="2375879" cy="376027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BE821-41E1-CD37-A041-41C900E9F94F}"/>
              </a:ext>
            </a:extLst>
          </p:cNvPr>
          <p:cNvSpPr txBox="1"/>
          <p:nvPr/>
        </p:nvSpPr>
        <p:spPr>
          <a:xfrm>
            <a:off x="0" y="4844234"/>
            <a:ext cx="853470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200">
                <a:latin typeface="Lora"/>
              </a:rPr>
              <a:t>Xie </a:t>
            </a:r>
            <a:r>
              <a:rPr lang="de-DE" sz="1200" i="1">
                <a:latin typeface="Lora"/>
              </a:rPr>
              <a:t>et al</a:t>
            </a:r>
            <a:r>
              <a:rPr lang="de-DE" sz="1200">
                <a:latin typeface="Lora"/>
              </a:rPr>
              <a:t>. (2010) </a:t>
            </a:r>
            <a:r>
              <a:rPr lang="de-DE" sz="1200" err="1">
                <a:latin typeface="Lora"/>
              </a:rPr>
              <a:t>Rewirable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gene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regulatory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networks</a:t>
            </a:r>
            <a:r>
              <a:rPr lang="de-DE" sz="1200">
                <a:latin typeface="Lora"/>
              </a:rPr>
              <a:t> in the </a:t>
            </a:r>
            <a:r>
              <a:rPr lang="de-DE" sz="1200" err="1">
                <a:latin typeface="Lora"/>
              </a:rPr>
              <a:t>preimplantation</a:t>
            </a:r>
            <a:r>
              <a:rPr lang="de-DE" sz="1200">
                <a:latin typeface="Lora"/>
              </a:rPr>
              <a:t> development of </a:t>
            </a:r>
            <a:r>
              <a:rPr lang="de-DE" sz="1200" err="1">
                <a:latin typeface="Lora"/>
              </a:rPr>
              <a:t>three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mammalian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species</a:t>
            </a:r>
            <a:endParaRPr lang="de-DE" sz="1200">
              <a:latin typeface="Lor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3F088-864F-E4C3-E9AC-4FD81A2C3B01}"/>
              </a:ext>
            </a:extLst>
          </p:cNvPr>
          <p:cNvSpPr/>
          <p:nvPr/>
        </p:nvSpPr>
        <p:spPr>
          <a:xfrm>
            <a:off x="4204253" y="1443349"/>
            <a:ext cx="2196548" cy="2957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phic 9" descr="Bar chart outline">
            <a:extLst>
              <a:ext uri="{FF2B5EF4-FFF2-40B4-BE49-F238E27FC236}">
                <a16:creationId xmlns:a16="http://schemas.microsoft.com/office/drawing/2014/main" id="{ABD26BBE-2BBE-2610-A1F2-2AA6048B9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16D83-1EB5-2D8E-7401-3DA778BE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102" y="694755"/>
            <a:ext cx="8511540" cy="3864560"/>
          </a:xfrm>
        </p:spPr>
        <p:txBody>
          <a:bodyPr/>
          <a:lstStyle/>
          <a:p>
            <a:r>
              <a:rPr lang="de-DE" err="1"/>
              <a:t>Rewiring</a:t>
            </a:r>
            <a:r>
              <a:rPr lang="de-DE"/>
              <a:t> of regulatory </a:t>
            </a:r>
            <a:r>
              <a:rPr lang="de-DE" err="1"/>
              <a:t>networks</a:t>
            </a:r>
            <a:r>
              <a:rPr lang="de-DE"/>
              <a:t> in PED		                    PED</a:t>
            </a:r>
          </a:p>
          <a:p>
            <a:r>
              <a:rPr lang="de-DE" err="1"/>
              <a:t>Largest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of expression </a:t>
            </a:r>
            <a:r>
              <a:rPr lang="de-DE" err="1"/>
              <a:t>between</a:t>
            </a:r>
            <a:r>
              <a:rPr lang="de-DE"/>
              <a:t>		                                        </a:t>
            </a:r>
            <a:r>
              <a:rPr lang="de-DE" b="1" err="1"/>
              <a:t>four</a:t>
            </a:r>
            <a:r>
              <a:rPr lang="de-DE" b="1"/>
              <a:t>-</a:t>
            </a:r>
            <a:r>
              <a:rPr lang="de-DE"/>
              <a:t> and </a:t>
            </a:r>
            <a:r>
              <a:rPr lang="de-DE" b="1" err="1"/>
              <a:t>eight</a:t>
            </a:r>
            <a:r>
              <a:rPr lang="de-DE" b="1"/>
              <a:t>-cell</a:t>
            </a:r>
            <a:r>
              <a:rPr lang="de-DE"/>
              <a:t> </a:t>
            </a:r>
            <a:r>
              <a:rPr lang="de-DE" err="1"/>
              <a:t>stages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FD8C7-9E20-4D89-FE39-DD9DF8D50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49A16-058C-4C85-AA01-1CC8E14D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70" y="225552"/>
            <a:ext cx="2334487" cy="445008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F4C7A-D20D-8B8D-268C-7B5E68F238C3}"/>
              </a:ext>
            </a:extLst>
          </p:cNvPr>
          <p:cNvSpPr txBox="1"/>
          <p:nvPr/>
        </p:nvSpPr>
        <p:spPr>
          <a:xfrm>
            <a:off x="26905" y="4845136"/>
            <a:ext cx="9544933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50">
                <a:latin typeface="Lora"/>
              </a:rPr>
              <a:t>Xie </a:t>
            </a:r>
            <a:r>
              <a:rPr lang="de-DE" sz="1250" i="1">
                <a:latin typeface="Lora"/>
              </a:rPr>
              <a:t>et al. </a:t>
            </a:r>
            <a:r>
              <a:rPr lang="de-DE" sz="1250">
                <a:latin typeface="Lora"/>
              </a:rPr>
              <a:t>(2010) </a:t>
            </a:r>
            <a:r>
              <a:rPr lang="de-DE" sz="1250" err="1">
                <a:latin typeface="Lora"/>
              </a:rPr>
              <a:t>Rewirable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gene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regulatory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networks</a:t>
            </a:r>
            <a:r>
              <a:rPr lang="de-DE" sz="1250">
                <a:latin typeface="Lora"/>
              </a:rPr>
              <a:t> in the </a:t>
            </a:r>
            <a:r>
              <a:rPr lang="de-DE" sz="1250" err="1">
                <a:latin typeface="Lora"/>
              </a:rPr>
              <a:t>preimplantation</a:t>
            </a:r>
            <a:r>
              <a:rPr lang="de-DE" sz="1250">
                <a:latin typeface="Lora"/>
              </a:rPr>
              <a:t> development of </a:t>
            </a:r>
            <a:r>
              <a:rPr lang="de-DE" sz="1250" err="1">
                <a:latin typeface="Lora"/>
              </a:rPr>
              <a:t>three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mammalian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species</a:t>
            </a:r>
            <a:endParaRPr lang="de-DE" sz="1250">
              <a:latin typeface="Lora" pitchFamily="2" charset="0"/>
            </a:endParaRPr>
          </a:p>
        </p:txBody>
      </p:sp>
      <p:pic>
        <p:nvPicPr>
          <p:cNvPr id="11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B63A72A5-1A58-6450-1C41-07701AE13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/>
          <a:stretch/>
        </p:blipFill>
        <p:spPr>
          <a:xfrm>
            <a:off x="653142" y="3046975"/>
            <a:ext cx="7984671" cy="1281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E4B047-B03A-565B-CB33-D22D1ED7A852}"/>
              </a:ext>
            </a:extLst>
          </p:cNvPr>
          <p:cNvSpPr txBox="1"/>
          <p:nvPr/>
        </p:nvSpPr>
        <p:spPr>
          <a:xfrm>
            <a:off x="7395052" y="4352503"/>
            <a:ext cx="1353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>
                <a:latin typeface="Quattrocento Sans" panose="020B0502050000020003" pitchFamily="34" charset="0"/>
              </a:rPr>
              <a:t>Xie </a:t>
            </a:r>
            <a:r>
              <a:rPr lang="de-DE" sz="1400" i="1">
                <a:latin typeface="Quattrocento Sans" panose="020B0502050000020003" pitchFamily="34" charset="0"/>
              </a:rPr>
              <a:t>et al. </a:t>
            </a:r>
            <a:r>
              <a:rPr lang="de-DE" sz="1400">
                <a:latin typeface="Quattrocento Sans" panose="020B0502050000020003" pitchFamily="34" charset="0"/>
              </a:rPr>
              <a:t>2010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30C8A-CF15-B8C7-D7BB-19650C1AFBDD}"/>
              </a:ext>
            </a:extLst>
          </p:cNvPr>
          <p:cNvGrpSpPr/>
          <p:nvPr/>
        </p:nvGrpSpPr>
        <p:grpSpPr>
          <a:xfrm>
            <a:off x="5529629" y="667981"/>
            <a:ext cx="3312292" cy="2271389"/>
            <a:chOff x="5529629" y="765952"/>
            <a:chExt cx="2825261" cy="22713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662CD2-9679-D34E-BB7F-E796C097FDE8}"/>
                </a:ext>
              </a:extLst>
            </p:cNvPr>
            <p:cNvGrpSpPr/>
            <p:nvPr/>
          </p:nvGrpSpPr>
          <p:grpSpPr>
            <a:xfrm>
              <a:off x="5600700" y="797440"/>
              <a:ext cx="2574249" cy="2239901"/>
              <a:chOff x="2343150" y="361599"/>
              <a:chExt cx="4621352" cy="4087768"/>
            </a:xfrm>
          </p:grpSpPr>
          <p:pic>
            <p:nvPicPr>
              <p:cNvPr id="9" name="Grafik 9" descr="Ein Bild, das Tisch enthält.&#10;&#10;Beschreibung automatisch generiert.">
                <a:extLst>
                  <a:ext uri="{FF2B5EF4-FFF2-40B4-BE49-F238E27FC236}">
                    <a16:creationId xmlns:a16="http://schemas.microsoft.com/office/drawing/2014/main" id="{FDF0FF07-9D05-853F-BAE0-F61A818E1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729"/>
              <a:stretch/>
            </p:blipFill>
            <p:spPr>
              <a:xfrm>
                <a:off x="2343150" y="361600"/>
                <a:ext cx="1902280" cy="4087767"/>
              </a:xfrm>
              <a:prstGeom prst="rect">
                <a:avLst/>
              </a:prstGeom>
            </p:spPr>
          </p:pic>
          <p:pic>
            <p:nvPicPr>
              <p:cNvPr id="10" name="Grafik 10">
                <a:extLst>
                  <a:ext uri="{FF2B5EF4-FFF2-40B4-BE49-F238E27FC236}">
                    <a16:creationId xmlns:a16="http://schemas.microsoft.com/office/drawing/2014/main" id="{7B8F138E-CDA1-85A7-CEBB-14DE49E4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4" y="361599"/>
                <a:ext cx="2735398" cy="4068000"/>
              </a:xfrm>
              <a:prstGeom prst="rect">
                <a:avLst/>
              </a:prstGeom>
            </p:spPr>
          </p:pic>
        </p:grpSp>
        <p:pic>
          <p:nvPicPr>
            <p:cNvPr id="14" name="Grafik 14">
              <a:extLst>
                <a:ext uri="{FF2B5EF4-FFF2-40B4-BE49-F238E27FC236}">
                  <a16:creationId xmlns:a16="http://schemas.microsoft.com/office/drawing/2014/main" id="{BF9B2032-2691-E4D3-A1C3-255E9073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629" y="765952"/>
              <a:ext cx="2825261" cy="149968"/>
            </a:xfrm>
            <a:prstGeom prst="rect">
              <a:avLst/>
            </a:prstGeom>
          </p:spPr>
        </p:pic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0F4B4015-506D-A9AA-BFBA-5DB0112F7C1F}"/>
              </a:ext>
            </a:extLst>
          </p:cNvPr>
          <p:cNvSpPr/>
          <p:nvPr/>
        </p:nvSpPr>
        <p:spPr>
          <a:xfrm>
            <a:off x="3271124" y="3047441"/>
            <a:ext cx="2606856" cy="1345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phic 15" descr="Bar chart outline">
            <a:extLst>
              <a:ext uri="{FF2B5EF4-FFF2-40B4-BE49-F238E27FC236}">
                <a16:creationId xmlns:a16="http://schemas.microsoft.com/office/drawing/2014/main" id="{6114CFB6-9931-2987-3654-0712936EE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75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TRA expression in bovine comparable to TRA expression in mouse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Sans"/>
              </a:rPr>
              <a:t>Which is the earliest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3F42A-9B3D-85D1-8D55-4E0D7B5F48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349" y="480319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E5F476-53AB-FB99-8A76-20B72413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37" y="233503"/>
            <a:ext cx="2122241" cy="445008"/>
          </a:xfrm>
        </p:spPr>
        <p:txBody>
          <a:bodyPr/>
          <a:lstStyle/>
          <a:p>
            <a:r>
              <a:rPr lang="de-DE"/>
              <a:t>Milestones</a:t>
            </a:r>
          </a:p>
        </p:txBody>
      </p:sp>
      <p:pic>
        <p:nvPicPr>
          <p:cNvPr id="6" name="Graphic 5" descr="Flip calendar outline">
            <a:extLst>
              <a:ext uri="{FF2B5EF4-FFF2-40B4-BE49-F238E27FC236}">
                <a16:creationId xmlns:a16="http://schemas.microsoft.com/office/drawing/2014/main" id="{55525B81-4C0A-4363-FED9-41AD41EEA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865" y="291015"/>
            <a:ext cx="310243" cy="310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Google Shape;508;p40">
            <a:extLst>
              <a:ext uri="{FF2B5EF4-FFF2-40B4-BE49-F238E27FC236}">
                <a16:creationId xmlns:a16="http://schemas.microsoft.com/office/drawing/2014/main" id="{5FFDFD4F-7A9C-701D-EB3D-5B184A699D1F}"/>
              </a:ext>
            </a:extLst>
          </p:cNvPr>
          <p:cNvSpPr/>
          <p:nvPr/>
        </p:nvSpPr>
        <p:spPr>
          <a:xfrm rot="10800000">
            <a:off x="3551636" y="2367161"/>
            <a:ext cx="5303522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7B30C7-EA83-469C-3F29-7A63037E6FDD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5E56CB-EBA0-DB7A-5A8B-B1599D26117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allout: Up Arrow 61">
            <a:extLst>
              <a:ext uri="{FF2B5EF4-FFF2-40B4-BE49-F238E27FC236}">
                <a16:creationId xmlns:a16="http://schemas.microsoft.com/office/drawing/2014/main" id="{223D9925-520B-D3A8-B5E8-34F54775B41F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65" name="Callout: Up Arrow 64">
            <a:extLst>
              <a:ext uri="{FF2B5EF4-FFF2-40B4-BE49-F238E27FC236}">
                <a16:creationId xmlns:a16="http://schemas.microsoft.com/office/drawing/2014/main" id="{25BA6481-58E9-A5F4-1331-322C27B6B9D0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67" name="Callout: Up Arrow 66">
            <a:extLst>
              <a:ext uri="{FF2B5EF4-FFF2-40B4-BE49-F238E27FC236}">
                <a16:creationId xmlns:a16="http://schemas.microsoft.com/office/drawing/2014/main" id="{05AD09D3-D084-CD68-C735-19E02DAA5487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EA66D329-420D-9119-A482-5A622537609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9" name="Callout: Down Arrow 68">
            <a:extLst>
              <a:ext uri="{FF2B5EF4-FFF2-40B4-BE49-F238E27FC236}">
                <a16:creationId xmlns:a16="http://schemas.microsoft.com/office/drawing/2014/main" id="{9128B1AD-7726-B9AC-A493-350E862A5152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  <p:sp>
        <p:nvSpPr>
          <p:cNvPr id="70" name="Callout: Down Arrow 69">
            <a:extLst>
              <a:ext uri="{FF2B5EF4-FFF2-40B4-BE49-F238E27FC236}">
                <a16:creationId xmlns:a16="http://schemas.microsoft.com/office/drawing/2014/main" id="{71D8EFAC-A2FD-E971-3726-8A5E6A3687F4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199114D-6ED8-AB25-8578-D5F82709E103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ADD4EDC-E3DE-B4B3-50F6-EBC3EFB10337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Callout: Down Arrow 73">
            <a:extLst>
              <a:ext uri="{FF2B5EF4-FFF2-40B4-BE49-F238E27FC236}">
                <a16:creationId xmlns:a16="http://schemas.microsoft.com/office/drawing/2014/main" id="{C7E1A4B2-8DC5-65C9-B07C-525E8C070658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2FD876-F4C6-FAE2-32AD-DA5ECCFF9C6D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B020DC-BFC1-CA72-A513-B2A4431D86DA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D4F6D1-E69A-191D-791B-C328CAB77053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38C2BF-CE98-2065-66EC-1D7147902E0A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20E8AFC-D69B-E220-365C-6C5FD3FD135B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05C6E7-E850-7995-BA9E-64A00E3F5895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B77A95A-D4C5-DB73-6D6D-CADE9158A564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Callout: Down Arrow 30">
            <a:extLst>
              <a:ext uri="{FF2B5EF4-FFF2-40B4-BE49-F238E27FC236}">
                <a16:creationId xmlns:a16="http://schemas.microsoft.com/office/drawing/2014/main" id="{BE611D3A-4236-B002-6870-8E6356DBFC24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4B146A-5176-7FFF-B3A7-AE5CB0A7B46E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0D97B-D2A4-1970-CA7B-48501D095C26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32C17E-087F-4298-975B-64A65906850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610EF-400F-CF80-BACC-0E9A382210C7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651D1C4E-2C87-222E-B364-2F3789BE5306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BAFF7525-A29E-023C-F14D-DE295EA91BC0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1649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27B0683-09CA-299C-485E-A542A21C78CB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2E10EC-5ECB-DB5E-BF15-302DB1F169ED}"/>
              </a:ext>
            </a:extLst>
          </p:cNvPr>
          <p:cNvSpPr/>
          <p:nvPr/>
        </p:nvSpPr>
        <p:spPr>
          <a:xfrm>
            <a:off x="3518978" y="2453299"/>
            <a:ext cx="5439844" cy="1154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FE0DE-0CE6-9400-26F0-64E8E86C7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04748-0A4A-F281-E994-7D4B5541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5065426" cy="445008"/>
          </a:xfrm>
        </p:spPr>
        <p:txBody>
          <a:bodyPr/>
          <a:lstStyle/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achived</a:t>
            </a:r>
            <a:r>
              <a:rPr lang="de-DE"/>
              <a:t> so </a:t>
            </a:r>
            <a:r>
              <a:rPr lang="de-DE" err="1"/>
              <a:t>far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14:cNvPr>
              <p14:cNvContentPartPr/>
              <p14:nvPr/>
            </p14:nvContentPartPr>
            <p14:xfrm>
              <a:off x="2347604" y="334949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4604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92455FE-E26B-12B0-F7AF-949877CFB01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allout: Up Arrow 34">
            <a:extLst>
              <a:ext uri="{FF2B5EF4-FFF2-40B4-BE49-F238E27FC236}">
                <a16:creationId xmlns:a16="http://schemas.microsoft.com/office/drawing/2014/main" id="{351C8D4D-88A0-E523-1158-5888A2B90D70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36" name="Callout: Up Arrow 35">
            <a:extLst>
              <a:ext uri="{FF2B5EF4-FFF2-40B4-BE49-F238E27FC236}">
                <a16:creationId xmlns:a16="http://schemas.microsoft.com/office/drawing/2014/main" id="{4B4A4BEB-112B-1F97-7E41-02F66618143A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37" name="Callout: Up Arrow 36">
            <a:extLst>
              <a:ext uri="{FF2B5EF4-FFF2-40B4-BE49-F238E27FC236}">
                <a16:creationId xmlns:a16="http://schemas.microsoft.com/office/drawing/2014/main" id="{829C709D-758A-98FA-4680-2BF00D6B702D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38" name="Callout: Up Arrow 37">
            <a:extLst>
              <a:ext uri="{FF2B5EF4-FFF2-40B4-BE49-F238E27FC236}">
                <a16:creationId xmlns:a16="http://schemas.microsoft.com/office/drawing/2014/main" id="{36B8587F-ACA7-6A4F-6F40-DA527A1086D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0" name="Callout: Down Arrow 39">
            <a:extLst>
              <a:ext uri="{FF2B5EF4-FFF2-40B4-BE49-F238E27FC236}">
                <a16:creationId xmlns:a16="http://schemas.microsoft.com/office/drawing/2014/main" id="{E844FA83-5AB1-D122-CACE-5271A7488110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311626-92F6-9EE3-EB2F-EB975B666820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6C25D9-1E91-FF1C-F5ED-991D7E727625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E9AFABC9-F775-E63E-EFB9-CF110EA5A1DB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8AA851-3008-389B-313A-4A8912C2789E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11B7F4-1F52-3C17-290D-2B89DF82D89D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83842F-31CA-BF4D-33F2-A939B841A836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66A96A-C2A5-CF76-246D-7EF54B6CE75F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1C146D8-C106-723E-4DE6-9A42855AE540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6F0212E-4846-F33B-0DF4-26658919BCAE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035BB4-D309-42B8-156C-A8D596C15841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BE50C30E-E8F4-25DC-F6BB-660C0DD4C1B3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774C01-2AFC-EE01-6BD3-F355D03C5AF6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E1FD448-748D-6865-0623-0BE4795811F2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15DBB3-D5F4-B20B-D660-F4C48BBD325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E959DC-A6B8-31B1-AABF-5972C7C7DF85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C3229D2C-F57E-7BB6-D716-725EA66F431D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33FC3BC-C322-95D5-340B-5F6351CAB5F4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  <p:pic>
        <p:nvPicPr>
          <p:cNvPr id="6" name="Graphic 5" descr="Checkmark outline">
            <a:extLst>
              <a:ext uri="{FF2B5EF4-FFF2-40B4-BE49-F238E27FC236}">
                <a16:creationId xmlns:a16="http://schemas.microsoft.com/office/drawing/2014/main" id="{E23FACA7-820A-0DC8-064C-B5826A410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271" y="320201"/>
            <a:ext cx="288000" cy="288000"/>
          </a:xfrm>
          <a:prstGeom prst="rect">
            <a:avLst/>
          </a:prstGeom>
        </p:spPr>
      </p:pic>
      <p:sp>
        <p:nvSpPr>
          <p:cNvPr id="59" name="Callout: Down Arrow 58">
            <a:extLst>
              <a:ext uri="{FF2B5EF4-FFF2-40B4-BE49-F238E27FC236}">
                <a16:creationId xmlns:a16="http://schemas.microsoft.com/office/drawing/2014/main" id="{57753689-1764-D486-9882-8C001A8D5A04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50915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 of </a:t>
            </a:r>
            <a:r>
              <a:rPr lang="de-DE" err="1"/>
              <a:t>chips</a:t>
            </a:r>
            <a:r>
              <a:rPr lang="de-DE"/>
              <a:t>: Single </a:t>
            </a:r>
            <a:r>
              <a:rPr lang="de-DE" err="1"/>
              <a:t>chip</a:t>
            </a:r>
            <a:r>
              <a:rPr lang="de-DE"/>
              <a:t> </a:t>
            </a:r>
            <a:r>
              <a:rPr lang="de-DE" err="1"/>
              <a:t>control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1908A-2316-7838-472C-25270DE6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r="3963" b="5156"/>
          <a:stretch/>
        </p:blipFill>
        <p:spPr>
          <a:xfrm>
            <a:off x="2933999" y="864110"/>
            <a:ext cx="3276002" cy="3616929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CCDA3-7F16-BA0B-D854-BE200F70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3403" y="656291"/>
            <a:ext cx="8511540" cy="3864560"/>
          </a:xfrm>
        </p:spPr>
        <p:txBody>
          <a:bodyPr/>
          <a:lstStyle/>
          <a:p>
            <a:r>
              <a:rPr lang="de-DE" err="1"/>
              <a:t>Exclusion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- and </a:t>
            </a:r>
            <a:r>
              <a:rPr lang="de-DE" err="1"/>
              <a:t>underexpressed</a:t>
            </a:r>
            <a:r>
              <a:rPr lang="de-DE"/>
              <a:t> </a:t>
            </a:r>
            <a:r>
              <a:rPr lang="de-DE" err="1"/>
              <a:t>chips</a:t>
            </a:r>
            <a:endParaRPr lang="de-DE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27C97-A356-A902-2CA5-37DF905F1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58484-9089-DF12-39F5-D4C2DA0B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2771858" cy="445008"/>
          </a:xfrm>
        </p:spPr>
        <p:txBody>
          <a:bodyPr/>
          <a:lstStyle/>
          <a:p>
            <a:r>
              <a:rPr lang="de-DE" err="1"/>
              <a:t>Excluded</a:t>
            </a:r>
            <a:r>
              <a:rPr lang="de-DE"/>
              <a:t> </a:t>
            </a:r>
            <a:r>
              <a:rPr lang="de-DE" err="1"/>
              <a:t>chips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3A586-8CA0-345F-33AA-8E731893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8" y="1721179"/>
            <a:ext cx="2527589" cy="2749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AD92F-AEBA-1ACB-F843-B1B25795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25" y="1686616"/>
            <a:ext cx="2606169" cy="267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5815C-E590-39A9-0D2D-A5DAC365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3" y="1686616"/>
            <a:ext cx="2606169" cy="2676963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7980217E-DD8E-AFE8-5D07-9E1AEDBD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3D633-433D-52A3-E1BF-BFEE330E9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B6636-0F21-CEED-FAD0-5CF27B888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A0073-0738-78A2-3BCF-1C1B4FD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051454" cy="432174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RNA </a:t>
            </a:r>
            <a:r>
              <a:rPr lang="de-DE" err="1"/>
              <a:t>degradation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645FF-F877-7423-D097-6ADFDA50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736263"/>
            <a:ext cx="7562385" cy="4066928"/>
          </a:xfrm>
          <a:prstGeom prst="rect">
            <a:avLst/>
          </a:prstGeom>
        </p:spPr>
      </p:pic>
      <p:pic>
        <p:nvPicPr>
          <p:cNvPr id="6" name="Graphic 5" descr="Presentation with bar chart outline">
            <a:extLst>
              <a:ext uri="{FF2B5EF4-FFF2-40B4-BE49-F238E27FC236}">
                <a16:creationId xmlns:a16="http://schemas.microsoft.com/office/drawing/2014/main" id="{C98AA6D8-1CC9-D79C-5710-71C803A1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61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276C0-E8D4-0BC1-FF99-CBA4F4673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18F49-4FA6-03B0-D66A-D30E613861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21A11-A603-33E0-9676-6740F665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33716"/>
            <a:ext cx="5247864" cy="416132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Density </a:t>
            </a:r>
            <a:r>
              <a:rPr lang="de-DE" err="1"/>
              <a:t>plots</a:t>
            </a:r>
            <a:endParaRPr lang="de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1CC3A9-0F63-C872-D5F3-79DEAA16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5"/>
            <a:ext cx="4478400" cy="3602455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7541DA-7A04-0CDF-C83B-F3B1DAA1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00" y="1002015"/>
            <a:ext cx="4479056" cy="3664862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89B00E16-EB25-C0AC-A239-DB2A19DFB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5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90A98-4143-75AA-619F-1B89AB14D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4B086-8FC5-1CBE-E64A-8020649C9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4CD0-E9EA-C3CA-9B9E-D7191EA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43" y="641684"/>
            <a:ext cx="5959374" cy="4039162"/>
          </a:xfrm>
          <a:prstGeom prst="rect">
            <a:avLst/>
          </a:prstGeom>
        </p:spPr>
      </p:pic>
      <p:pic>
        <p:nvPicPr>
          <p:cNvPr id="8" name="Graphic 7" descr="Presentation with bar chart outline">
            <a:extLst>
              <a:ext uri="{FF2B5EF4-FFF2-40B4-BE49-F238E27FC236}">
                <a16:creationId xmlns:a16="http://schemas.microsoft.com/office/drawing/2014/main" id="{71EA34F5-5B17-C1FA-6FAE-E654A560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57DE6D-74C9-4119-3EC3-F38BCB2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5B3EF8-B978-E0A0-8F9B-F6401B029A36}"/>
              </a:ext>
            </a:extLst>
          </p:cNvPr>
          <p:cNvSpPr txBox="1">
            <a:spLocks/>
          </p:cNvSpPr>
          <p:nvPr/>
        </p:nvSpPr>
        <p:spPr>
          <a:xfrm>
            <a:off x="761051" y="225552"/>
            <a:ext cx="7051454" cy="43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meanSd</a:t>
            </a:r>
            <a:r>
              <a:rPr lang="de-DE"/>
              <a:t>-plot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BD81-9540-4648-AC8C-4554DA9BF16C}"/>
              </a:ext>
            </a:extLst>
          </p:cNvPr>
          <p:cNvSpPr/>
          <p:nvPr/>
        </p:nvSpPr>
        <p:spPr>
          <a:xfrm>
            <a:off x="3750950" y="4539344"/>
            <a:ext cx="1139457" cy="23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</a:rPr>
              <a:t>rank(</a:t>
            </a:r>
            <a:r>
              <a:rPr lang="de-DE" sz="1200" err="1">
                <a:solidFill>
                  <a:schemeClr val="tx1"/>
                </a:solidFill>
              </a:rPr>
              <a:t>mean</a:t>
            </a:r>
            <a:r>
              <a:rPr lang="de-DE" sz="1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B244E-0670-3F29-298C-F4D74A6056E4}"/>
              </a:ext>
            </a:extLst>
          </p:cNvPr>
          <p:cNvSpPr/>
          <p:nvPr/>
        </p:nvSpPr>
        <p:spPr>
          <a:xfrm rot="16200000">
            <a:off x="907812" y="2650674"/>
            <a:ext cx="1701772" cy="1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solidFill>
                  <a:schemeClr val="tx1"/>
                </a:solidFill>
              </a:rPr>
              <a:t>standard</a:t>
            </a:r>
            <a:r>
              <a:rPr lang="de-DE" sz="1200">
                <a:solidFill>
                  <a:schemeClr val="tx1"/>
                </a:solidFill>
              </a:rPr>
              <a:t> </a:t>
            </a:r>
            <a:r>
              <a:rPr lang="de-DE" sz="1200" err="1">
                <a:solidFill>
                  <a:schemeClr val="tx1"/>
                </a:solidFill>
              </a:rPr>
              <a:t>deviation</a:t>
            </a:r>
            <a:endParaRPr lang="de-D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3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D105C-D012-662B-9174-41ABFE061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5F3322-B266-A1C1-C305-129F013E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"/>
          <a:stretch/>
        </p:blipFill>
        <p:spPr>
          <a:xfrm>
            <a:off x="54923" y="995828"/>
            <a:ext cx="4572000" cy="3351014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9728025-5F12-1421-48A2-8A6F2DD5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" r="2964"/>
          <a:stretch/>
        </p:blipFill>
        <p:spPr>
          <a:xfrm>
            <a:off x="4568783" y="970346"/>
            <a:ext cx="4441371" cy="3401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6D798D-82DB-0596-E09B-736E22EFABC2}"/>
              </a:ext>
            </a:extLst>
          </p:cNvPr>
          <p:cNvSpPr/>
          <p:nvPr/>
        </p:nvSpPr>
        <p:spPr>
          <a:xfrm>
            <a:off x="55543" y="991777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b="1" err="1">
                <a:solidFill>
                  <a:schemeClr val="tx1"/>
                </a:solidFill>
              </a:rPr>
              <a:t>before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A2CC5-23C5-236B-9CBE-A42D2B4200A8}"/>
              </a:ext>
            </a:extLst>
          </p:cNvPr>
          <p:cNvSpPr/>
          <p:nvPr/>
        </p:nvSpPr>
        <p:spPr>
          <a:xfrm>
            <a:off x="4572001" y="995828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after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AD8FDFAB-A348-F6FD-C210-1D2AB0FC8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F66F65F-A38B-6285-4DD4-E2586738BAE6}"/>
              </a:ext>
            </a:extLst>
          </p:cNvPr>
          <p:cNvSpPr txBox="1">
            <a:spLocks/>
          </p:cNvSpPr>
          <p:nvPr/>
        </p:nvSpPr>
        <p:spPr>
          <a:xfrm>
            <a:off x="761050" y="233716"/>
            <a:ext cx="5158487" cy="416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Boxplot</a:t>
            </a:r>
          </a:p>
        </p:txBody>
      </p:sp>
    </p:spTree>
    <p:extLst>
      <p:ext uri="{BB962C8B-B14F-4D97-AF65-F5344CB8AC3E}">
        <p14:creationId xmlns:p14="http://schemas.microsoft.com/office/powerpoint/2010/main" val="385654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Is TRA expression in bovine comparable to TRA expression in mouse</a:t>
            </a:r>
            <a:r>
              <a:rPr lang="en-US" sz="2400" dirty="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Quattrocento Sans"/>
              </a:rPr>
              <a:t>Which is the earliest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73F69-8857-2242-FA90-3916B945A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803029-D954-959A-B978-B279AD1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17388"/>
            <a:ext cx="5043756" cy="448216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Scatter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CA669E-6D65-1437-B89D-E70740A9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96" y="1156237"/>
            <a:ext cx="4509901" cy="3125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DFDE34-3397-CD98-2966-74FCECC6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" y="1198101"/>
            <a:ext cx="4297981" cy="3064961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B941DC50-4110-125E-ECDB-B12C7B399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5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123EE5-5567-29BA-32F8-9C3C7FAC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050" y="1777853"/>
            <a:ext cx="4933800" cy="819900"/>
          </a:xfrm>
        </p:spPr>
        <p:txBody>
          <a:bodyPr/>
          <a:lstStyle/>
          <a:p>
            <a:pPr marL="76200" indent="0">
              <a:buNone/>
            </a:pPr>
            <a:r>
              <a:rPr lang="de-DE" sz="3600" b="1" i="0" dirty="0" err="1"/>
              <a:t>Conclusion</a:t>
            </a:r>
            <a:endParaRPr lang="de-DE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49BF3C-1FA3-C82B-5E85-29923B146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930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chips</a:t>
            </a:r>
            <a:r>
              <a:rPr lang="de-DE" dirty="0"/>
              <a:t>: Single </a:t>
            </a:r>
            <a:r>
              <a:rPr lang="de-DE" dirty="0" err="1"/>
              <a:t>chip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28705A4C-1716-9009-3BAA-10D53878F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97299"/>
            <a:ext cx="2804984" cy="280498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78A0D0F-A5B8-8820-3EDD-F855D74B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938" y="997299"/>
            <a:ext cx="2804984" cy="2804984"/>
          </a:xfrm>
          <a:prstGeom prst="rect">
            <a:avLst/>
          </a:prstGeom>
        </p:spPr>
      </p:pic>
      <p:pic>
        <p:nvPicPr>
          <p:cNvPr id="12" name="Picture 11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6E8144AE-D7AD-9504-8E5D-D03DC535C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216" y="997299"/>
            <a:ext cx="2804984" cy="28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7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0E006C-10CD-C764-EE21-6C9D9DF76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3DA53-45F9-CDD9-5FBF-4B09CB80E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96363-5B89-BD18-5D98-F6F3C330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70" y="192326"/>
            <a:ext cx="7688198" cy="425512"/>
          </a:xfrm>
        </p:spPr>
        <p:txBody>
          <a:bodyPr/>
          <a:lstStyle/>
          <a:p>
            <a:r>
              <a:rPr lang="en-US" dirty="0"/>
              <a:t>Mouse DGE results: Volcano plot</a:t>
            </a:r>
          </a:p>
        </p:txBody>
      </p:sp>
    </p:spTree>
    <p:extLst>
      <p:ext uri="{BB962C8B-B14F-4D97-AF65-F5344CB8AC3E}">
        <p14:creationId xmlns:p14="http://schemas.microsoft.com/office/powerpoint/2010/main" val="31425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162EEC-1F18-951F-7A21-922EB5A40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C5726B-A228-1FEF-DD88-22F1238B8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022F31-F088-14A9-F56D-FA1F3FBF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0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D2EF60-F58E-4434-8300-C7464A185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8F6C7-08BD-32D3-162D-4796039EE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4718B0-87E0-A024-994E-008A83EA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9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3D633-433D-52A3-E1BF-BFEE330E9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B6636-0F21-CEED-FAD0-5CF27B888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A0073-0738-78A2-3BCF-1C1B4FD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051454" cy="432174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RNA </a:t>
            </a:r>
            <a:r>
              <a:rPr lang="de-DE" err="1"/>
              <a:t>degradation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645FF-F877-7423-D097-6ADFDA50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736263"/>
            <a:ext cx="7562385" cy="4066928"/>
          </a:xfrm>
          <a:prstGeom prst="rect">
            <a:avLst/>
          </a:prstGeom>
        </p:spPr>
      </p:pic>
      <p:pic>
        <p:nvPicPr>
          <p:cNvPr id="6" name="Graphic 5" descr="Presentation with bar chart outline">
            <a:extLst>
              <a:ext uri="{FF2B5EF4-FFF2-40B4-BE49-F238E27FC236}">
                <a16:creationId xmlns:a16="http://schemas.microsoft.com/office/drawing/2014/main" id="{C98AA6D8-1CC9-D79C-5710-71C803A1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276C0-E8D4-0BC1-FF99-CBA4F4673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18F49-4FA6-03B0-D66A-D30E613861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21A11-A603-33E0-9676-6740F665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33716"/>
            <a:ext cx="5247864" cy="416132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Density </a:t>
            </a:r>
            <a:r>
              <a:rPr lang="de-DE" err="1"/>
              <a:t>plots</a:t>
            </a:r>
            <a:endParaRPr lang="de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1CC3A9-0F63-C872-D5F3-79DEAA16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5"/>
            <a:ext cx="4478400" cy="3602455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7541DA-7A04-0CDF-C83B-F3B1DAA1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00" y="1002015"/>
            <a:ext cx="4479056" cy="3664862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89B00E16-EB25-C0AC-A239-DB2A19DFB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64328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1004</Words>
  <Application>Microsoft Office PowerPoint</Application>
  <PresentationFormat>On-screen Show (16:9)</PresentationFormat>
  <Paragraphs>149</Paragraphs>
  <Slides>32</Slides>
  <Notes>25</Notes>
  <HiddenSlides>19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Lora</vt:lpstr>
      <vt:lpstr>Quattrocento Sans</vt:lpstr>
      <vt:lpstr>Arial</vt:lpstr>
      <vt:lpstr>Calibri</vt:lpstr>
      <vt:lpstr>Viola template</vt:lpstr>
      <vt:lpstr>The Role of TRAs in Early Embryonic Development</vt:lpstr>
      <vt:lpstr>PowerPoint Presentation</vt:lpstr>
      <vt:lpstr>Sub questions</vt:lpstr>
      <vt:lpstr>Quality control of chips: Single chip control</vt:lpstr>
      <vt:lpstr>Mouse DGE results: Volcano plot</vt:lpstr>
      <vt:lpstr>PowerPoint Presentation</vt:lpstr>
      <vt:lpstr>PowerPoint Presentation</vt:lpstr>
      <vt:lpstr>Quality control: RNA degradation</vt:lpstr>
      <vt:lpstr>Quality control: Density plots</vt:lpstr>
      <vt:lpstr>PowerPoint Presentation</vt:lpstr>
      <vt:lpstr>PowerPoint Presentation</vt:lpstr>
      <vt:lpstr>Quality control: Scatter plot</vt:lpstr>
      <vt:lpstr>Thank you for your attention!</vt:lpstr>
      <vt:lpstr>The Role of TRAs in Early Embryonic Development</vt:lpstr>
      <vt:lpstr>Preimplantation embryo development</vt:lpstr>
      <vt:lpstr>Introduction to TRAs</vt:lpstr>
      <vt:lpstr>TRAs in specific context</vt:lpstr>
      <vt:lpstr>Our dataset</vt:lpstr>
      <vt:lpstr>Our dataset</vt:lpstr>
      <vt:lpstr>PowerPoint Presentation</vt:lpstr>
      <vt:lpstr>Sub questions</vt:lpstr>
      <vt:lpstr>Milestones</vt:lpstr>
      <vt:lpstr>What have we achived so far</vt:lpstr>
      <vt:lpstr>Quality control of chips: Single chip control</vt:lpstr>
      <vt:lpstr>Excluded chips</vt:lpstr>
      <vt:lpstr>Quality control: RNA degradation</vt:lpstr>
      <vt:lpstr>Quality control: Density plots</vt:lpstr>
      <vt:lpstr>PowerPoint Presentation</vt:lpstr>
      <vt:lpstr>PowerPoint Presentation</vt:lpstr>
      <vt:lpstr>Quality control: Scatter plot</vt:lpstr>
      <vt:lpstr>PowerPoint Presentation</vt:lpstr>
      <vt:lpstr>Thank you 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TRAs in early embryonic development</dc:title>
  <dc:creator>Nina Dot</dc:creator>
  <cp:lastModifiedBy>Amena Elmaadawy</cp:lastModifiedBy>
  <cp:revision>8</cp:revision>
  <dcterms:modified xsi:type="dcterms:W3CDTF">2022-07-16T10:58:32Z</dcterms:modified>
</cp:coreProperties>
</file>